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310" r:id="rId3"/>
    <p:sldId id="257" r:id="rId4"/>
    <p:sldId id="258" r:id="rId5"/>
    <p:sldId id="259" r:id="rId6"/>
    <p:sldId id="324" r:id="rId7"/>
    <p:sldId id="261" r:id="rId8"/>
    <p:sldId id="262" r:id="rId9"/>
    <p:sldId id="316" r:id="rId10"/>
    <p:sldId id="265" r:id="rId11"/>
    <p:sldId id="320" r:id="rId12"/>
    <p:sldId id="322" r:id="rId13"/>
    <p:sldId id="267" r:id="rId14"/>
  </p:sldIdLst>
  <p:sldSz cx="18288000" cy="10287000"/>
  <p:notesSz cx="6858000" cy="9144000"/>
  <p:embeddedFontLst>
    <p:embeddedFont>
      <p:font typeface="Arial" panose="020B0604020202020204" pitchFamily="34" charset="0"/>
      <p:regular r:id="rId16"/>
    </p:embeddedFont>
    <p:embeddedFont>
      <p:font typeface="Arial Bold" panose="020B0704020202020204" pitchFamily="34" charset="0"/>
      <p:regular r:id="rId17"/>
      <p:bold r:id="rId18"/>
    </p:embeddedFont>
    <p:embeddedFont>
      <p:font typeface="Arimo Bold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Monotype Corsiva" panose="03010101010201010101" pitchFamily="66" charset="0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29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‹№›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72600" y="-23813"/>
            <a:ext cx="8915400" cy="10287000"/>
          </a:xfrm>
          <a:custGeom>
            <a:avLst/>
            <a:gdLst/>
            <a:ahLst/>
            <a:cxnLst/>
            <a:rect l="l" t="t" r="r" b="b"/>
            <a:pathLst>
              <a:path w="9143998" h="10287000">
                <a:moveTo>
                  <a:pt x="0" y="0"/>
                </a:moveTo>
                <a:lnTo>
                  <a:pt x="9143998" y="0"/>
                </a:lnTo>
                <a:lnTo>
                  <a:pt x="91439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77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2628900"/>
            <a:ext cx="10693556" cy="3172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uk-UA" sz="5400" dirty="0">
                <a:solidFill>
                  <a:srgbClr val="000000"/>
                </a:solidFill>
                <a:latin typeface="Arial Bold"/>
              </a:rPr>
              <a:t>ТУБЕРКУЛЬОЗ: </a:t>
            </a:r>
          </a:p>
          <a:p>
            <a:pPr algn="l">
              <a:lnSpc>
                <a:spcPts val="8640"/>
              </a:lnSpc>
            </a:pPr>
            <a:r>
              <a:rPr lang="uk-UA" sz="4800" dirty="0">
                <a:solidFill>
                  <a:srgbClr val="000000"/>
                </a:solidFill>
                <a:latin typeface="Arial Bold"/>
              </a:rPr>
              <a:t>що потрібно знати, щоб </a:t>
            </a:r>
          </a:p>
          <a:p>
            <a:pPr algn="l">
              <a:lnSpc>
                <a:spcPts val="8640"/>
              </a:lnSpc>
            </a:pPr>
            <a:r>
              <a:rPr lang="uk-UA" sz="4800" dirty="0">
                <a:solidFill>
                  <a:srgbClr val="000000"/>
                </a:solidFill>
                <a:latin typeface="Arial Bold"/>
              </a:rPr>
              <a:t>захистити себе і близьких</a:t>
            </a:r>
            <a:endParaRPr lang="en-US" sz="4800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829800" y="342900"/>
            <a:ext cx="2928255" cy="1358172"/>
          </a:xfrm>
          <a:custGeom>
            <a:avLst/>
            <a:gdLst/>
            <a:ahLst/>
            <a:cxnLst/>
            <a:rect l="l" t="t" r="r" b="b"/>
            <a:pathLst>
              <a:path w="2928255" h="1358172">
                <a:moveTo>
                  <a:pt x="0" y="0"/>
                </a:moveTo>
                <a:lnTo>
                  <a:pt x="2928255" y="0"/>
                </a:lnTo>
                <a:lnTo>
                  <a:pt x="2928255" y="1358172"/>
                </a:lnTo>
                <a:lnTo>
                  <a:pt x="0" y="1358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569"/>
            </a:stretch>
          </a:blipFill>
        </p:spPr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BA015E-5ED8-9FA6-0E1F-19E110B23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146"/>
            <a:ext cx="1501392" cy="16617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6200" y="808576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7" y="0"/>
                </a:lnTo>
                <a:lnTo>
                  <a:pt x="2031207" y="942107"/>
                </a:lnTo>
                <a:lnTo>
                  <a:pt x="0" y="942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775665" y="6672327"/>
            <a:ext cx="2426485" cy="2878330"/>
          </a:xfrm>
          <a:custGeom>
            <a:avLst/>
            <a:gdLst/>
            <a:ahLst/>
            <a:cxnLst/>
            <a:rect l="l" t="t" r="r" b="b"/>
            <a:pathLst>
              <a:path w="3112285" h="4114800">
                <a:moveTo>
                  <a:pt x="0" y="0"/>
                </a:moveTo>
                <a:lnTo>
                  <a:pt x="3112285" y="0"/>
                </a:lnTo>
                <a:lnTo>
                  <a:pt x="3112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519428" y="6691377"/>
            <a:ext cx="3726827" cy="3124200"/>
          </a:xfrm>
          <a:custGeom>
            <a:avLst/>
            <a:gdLst/>
            <a:ahLst/>
            <a:cxnLst/>
            <a:rect l="l" t="t" r="r" b="b"/>
            <a:pathLst>
              <a:path w="4302548" h="4114800">
                <a:moveTo>
                  <a:pt x="0" y="0"/>
                </a:moveTo>
                <a:lnTo>
                  <a:pt x="4302548" y="0"/>
                </a:lnTo>
                <a:lnTo>
                  <a:pt x="4302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43311" y="2095500"/>
            <a:ext cx="3650627" cy="4038600"/>
          </a:xfrm>
          <a:custGeom>
            <a:avLst/>
            <a:gdLst/>
            <a:ahLst/>
            <a:cxnLst/>
            <a:rect l="l" t="t" r="r" b="b"/>
            <a:pathLst>
              <a:path w="4518849" h="4719424">
                <a:moveTo>
                  <a:pt x="0" y="0"/>
                </a:moveTo>
                <a:lnTo>
                  <a:pt x="4518849" y="0"/>
                </a:lnTo>
                <a:lnTo>
                  <a:pt x="4518849" y="4719424"/>
                </a:lnTo>
                <a:lnTo>
                  <a:pt x="0" y="47194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982530" y="490473"/>
            <a:ext cx="14574544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4400" dirty="0">
                <a:solidFill>
                  <a:srgbClr val="000000"/>
                </a:solidFill>
                <a:latin typeface="Arial Bold"/>
              </a:rPr>
              <a:t>Як </a:t>
            </a:r>
            <a:r>
              <a:rPr lang="en-US" sz="4400" dirty="0" err="1">
                <a:solidFill>
                  <a:srgbClr val="000000"/>
                </a:solidFill>
                <a:latin typeface="Arial Bold"/>
              </a:rPr>
              <a:t>захиститись</a:t>
            </a:r>
            <a:r>
              <a:rPr lang="en-US" sz="4400" dirty="0">
                <a:solidFill>
                  <a:srgbClr val="000000"/>
                </a:solidFill>
                <a:latin typeface="Arial Bold"/>
              </a:rPr>
              <a:t> від </a:t>
            </a:r>
            <a:r>
              <a:rPr lang="en-US" sz="4400" dirty="0" err="1">
                <a:solidFill>
                  <a:srgbClr val="000000"/>
                </a:solidFill>
                <a:latin typeface="Arial Bold"/>
              </a:rPr>
              <a:t>туберкульозу</a:t>
            </a:r>
            <a:r>
              <a:rPr lang="en-US" sz="4400" dirty="0">
                <a:solidFill>
                  <a:srgbClr val="000000"/>
                </a:solidFill>
                <a:latin typeface="Arial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6800" y="2543406"/>
            <a:ext cx="11582400" cy="5318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300" indent="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uk-UA" sz="3400" dirty="0">
                <a:latin typeface="Arial" panose="020B0604020202020204" pitchFamily="34" charset="0"/>
                <a:cs typeface="Arial" panose="020B0604020202020204" pitchFamily="34" charset="0"/>
              </a:rPr>
              <a:t>Загальні поради, які завжди будуть корисними зміцнення імунітету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3400" dirty="0">
                <a:latin typeface="Arial" panose="020B0604020202020204" pitchFamily="34" charset="0"/>
                <a:cs typeface="Arial" panose="020B0604020202020204" pitchFamily="34" charset="0"/>
              </a:rPr>
              <a:t>здоровий спосіб життя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3400" dirty="0">
                <a:latin typeface="Arial" panose="020B0604020202020204" pitchFamily="34" charset="0"/>
                <a:cs typeface="Arial" panose="020B0604020202020204" pitchFamily="34" charset="0"/>
              </a:rPr>
              <a:t> відмова від алкоголю і тютюнопаління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3400" dirty="0">
                <a:latin typeface="Arial" panose="020B0604020202020204" pitchFamily="34" charset="0"/>
                <a:cs typeface="Arial" panose="020B0604020202020204" pitchFamily="34" charset="0"/>
              </a:rPr>
              <a:t> здорова збалансована їжа з достатнім вмістом жирів, білків, вітамінів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3400" dirty="0">
                <a:latin typeface="Arial" panose="020B0604020202020204" pitchFamily="34" charset="0"/>
                <a:cs typeface="Arial" panose="020B0604020202020204" pitchFamily="34" charset="0"/>
              </a:rPr>
              <a:t> спорт або регулярні фізичні вправи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3400" dirty="0">
                <a:latin typeface="Arial" panose="020B0604020202020204" pitchFamily="34" charset="0"/>
                <a:cs typeface="Arial" panose="020B0604020202020204" pitchFamily="34" charset="0"/>
              </a:rPr>
              <a:t> перебування на свіжому повітрі</a:t>
            </a:r>
            <a:endParaRPr lang="uk-UA" sz="3400" dirty="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6146" y="562373"/>
            <a:ext cx="10045116" cy="1714500"/>
          </a:xfrm>
        </p:spPr>
        <p:txBody>
          <a:bodyPr>
            <a:noAutofit/>
          </a:bodyPr>
          <a:lstStyle/>
          <a:p>
            <a:pPr algn="l"/>
            <a:r>
              <a:rPr lang="uk-UA" sz="5400" b="1" dirty="0">
                <a:latin typeface="Arial" panose="020B0604020202020204" pitchFamily="34" charset="0"/>
                <a:cs typeface="Arial" panose="020B0604020202020204" pitchFamily="34" charset="0"/>
              </a:rPr>
              <a:t>Етикет кашлю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35089" y="2310211"/>
            <a:ext cx="7980311" cy="6788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Етикет кашлю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— це правила поведінки людини із кашлем, що запобігають розповсюдженню інфекцій повітряним і крапельним шляхом. </a:t>
            </a:r>
          </a:p>
          <a:p>
            <a:pPr marL="0" indent="0">
              <a:buNone/>
            </a:pPr>
            <a:endParaRPr lang="uk-UA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дуже просто!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750683"/>
            <a:ext cx="7128792" cy="7141412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AC54572A-F68A-48B0-9BA4-CCB1CB09ED28}"/>
              </a:ext>
            </a:extLst>
          </p:cNvPr>
          <p:cNvSpPr/>
          <p:nvPr/>
        </p:nvSpPr>
        <p:spPr>
          <a:xfrm>
            <a:off x="1366200" y="808576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7" y="0"/>
                </a:lnTo>
                <a:lnTo>
                  <a:pt x="2031207" y="942107"/>
                </a:lnTo>
                <a:lnTo>
                  <a:pt x="0" y="942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9"/>
            </a:stretch>
          </a:blipFill>
        </p:spPr>
      </p:sp>
    </p:spTree>
    <p:extLst>
      <p:ext uri="{BB962C8B-B14F-4D97-AF65-F5344CB8AC3E}">
        <p14:creationId xmlns:p14="http://schemas.microsoft.com/office/powerpoint/2010/main" val="1523867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>
            <a:extLst>
              <a:ext uri="{FF2B5EF4-FFF2-40B4-BE49-F238E27FC236}">
                <a16:creationId xmlns:a16="http://schemas.microsoft.com/office/drawing/2014/main" id="{5220615E-DD3E-472B-9624-8123B644B5C2}"/>
              </a:ext>
            </a:extLst>
          </p:cNvPr>
          <p:cNvGrpSpPr/>
          <p:nvPr/>
        </p:nvGrpSpPr>
        <p:grpSpPr>
          <a:xfrm>
            <a:off x="2895601" y="114300"/>
            <a:ext cx="12092460" cy="9829800"/>
            <a:chOff x="10003169" y="1761701"/>
            <a:chExt cx="7412682" cy="7796462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F729B672-6D43-4CB1-9230-DF424CCBB3B8}"/>
                </a:ext>
              </a:extLst>
            </p:cNvPr>
            <p:cNvPicPr/>
            <p:nvPr/>
          </p:nvPicPr>
          <p:blipFill rotWithShape="1">
            <a:blip r:embed="rId2" cstate="print"/>
            <a:srcRect t="20041"/>
            <a:stretch/>
          </p:blipFill>
          <p:spPr>
            <a:xfrm>
              <a:off x="10003169" y="1761701"/>
              <a:ext cx="7284227" cy="6547029"/>
            </a:xfrm>
            <a:prstGeom prst="rect">
              <a:avLst/>
            </a:prstGeom>
          </p:spPr>
        </p:pic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85E5F99D-2F71-44EB-9E97-DDAB9A6D362A}"/>
                </a:ext>
              </a:extLst>
            </p:cNvPr>
            <p:cNvSpPr/>
            <p:nvPr/>
          </p:nvSpPr>
          <p:spPr>
            <a:xfrm>
              <a:off x="10379483" y="8168096"/>
              <a:ext cx="7036368" cy="1390067"/>
            </a:xfrm>
            <a:custGeom>
              <a:avLst/>
              <a:gdLst/>
              <a:ahLst/>
              <a:cxnLst/>
              <a:rect l="l" t="t" r="r" b="b"/>
              <a:pathLst>
                <a:path w="6754494" h="1282700">
                  <a:moveTo>
                    <a:pt x="6754217" y="1282700"/>
                  </a:moveTo>
                  <a:lnTo>
                    <a:pt x="0" y="1282700"/>
                  </a:lnTo>
                  <a:lnTo>
                    <a:pt x="0" y="0"/>
                  </a:lnTo>
                  <a:lnTo>
                    <a:pt x="6754217" y="0"/>
                  </a:lnTo>
                  <a:lnTo>
                    <a:pt x="6754217" y="1282700"/>
                  </a:lnTo>
                  <a:close/>
                </a:path>
              </a:pathLst>
            </a:custGeom>
            <a:solidFill>
              <a:srgbClr val="BABCBC">
                <a:alpha val="62998"/>
              </a:srgbClr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240"/>
                </a:spcBef>
              </a:pPr>
              <a:r>
                <a:rPr lang="uk-UA" sz="3600" b="1" spc="240" dirty="0">
                  <a:latin typeface="Arial" panose="020B0604020202020204" pitchFamily="34" charset="0"/>
                  <a:cs typeface="Arial" panose="020B0604020202020204" pitchFamily="34" charset="0"/>
                </a:rPr>
                <a:t>Так!</a:t>
              </a:r>
              <a:endParaRPr lang="uk-UA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153"/>
                </a:spcBef>
              </a:pPr>
              <a:r>
                <a:rPr lang="uk-UA" sz="3600" b="1" spc="177" dirty="0">
                  <a:latin typeface="Arial" panose="020B0604020202020204" pitchFamily="34" charset="0"/>
                  <a:cs typeface="Arial" panose="020B0604020202020204" pitchFamily="34" charset="0"/>
                </a:rPr>
                <a:t>Ми</a:t>
              </a:r>
              <a:r>
                <a:rPr lang="uk-UA" sz="3600" b="1" spc="-8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3600" b="1" spc="113" dirty="0">
                  <a:latin typeface="Arial" panose="020B0604020202020204" pitchFamily="34" charset="0"/>
                  <a:cs typeface="Arial" panose="020B0604020202020204" pitchFamily="34" charset="0"/>
                </a:rPr>
                <a:t>можемо</a:t>
              </a:r>
              <a:r>
                <a:rPr lang="uk-UA" sz="3600" b="1" spc="-8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3600" b="1" spc="63" dirty="0">
                  <a:latin typeface="Arial" panose="020B0604020202020204" pitchFamily="34" charset="0"/>
                  <a:cs typeface="Arial" panose="020B0604020202020204" pitchFamily="34" charset="0"/>
                </a:rPr>
                <a:t>подолати</a:t>
              </a:r>
              <a:endParaRPr lang="uk-UA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330"/>
                </a:spcBef>
              </a:pPr>
              <a:r>
                <a:rPr lang="uk-UA" sz="3600" b="1" spc="33" dirty="0">
                  <a:latin typeface="Arial" panose="020B0604020202020204" pitchFamily="34" charset="0"/>
                  <a:cs typeface="Arial" panose="020B0604020202020204" pitchFamily="34" charset="0"/>
                </a:rPr>
                <a:t>туберкульоз!</a:t>
              </a:r>
              <a:endParaRPr lang="uk-UA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056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56384" y="8807356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8" y="0"/>
                </a:lnTo>
                <a:lnTo>
                  <a:pt x="2031208" y="942107"/>
                </a:lnTo>
                <a:lnTo>
                  <a:pt x="0" y="9421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56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84400" y="4214050"/>
            <a:ext cx="15319200" cy="183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5700">
                <a:solidFill>
                  <a:srgbClr val="FFFFFF"/>
                </a:solidFill>
                <a:latin typeface="Arimo Bold"/>
              </a:rPr>
              <a:t>Передбачити загрози.  </a:t>
            </a:r>
          </a:p>
          <a:p>
            <a:pPr algn="ctr">
              <a:lnSpc>
                <a:spcPts val="6839"/>
              </a:lnSpc>
            </a:pPr>
            <a:r>
              <a:rPr lang="en-US" sz="5700">
                <a:solidFill>
                  <a:srgbClr val="FFFFFF"/>
                </a:solidFill>
                <a:latin typeface="Arimo Bold"/>
              </a:rPr>
              <a:t>Захистити здоров'я.  Зберегти майбутнє.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0" y="277745"/>
            <a:ext cx="8872500" cy="1714500"/>
          </a:xfrm>
        </p:spPr>
        <p:txBody>
          <a:bodyPr>
            <a:normAutofit/>
          </a:bodyPr>
          <a:lstStyle/>
          <a:p>
            <a:pPr algn="l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Історичні дані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6002" y="1992245"/>
            <a:ext cx="6857999" cy="37993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algn="ctr" defTabSz="1371600">
              <a:defRPr/>
            </a:pPr>
            <a:r>
              <a:rPr lang="uk-UA" sz="36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березня 1882 року </a:t>
            </a:r>
            <a:r>
              <a:rPr lang="uk-UA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Роберт Кох </a:t>
            </a:r>
            <a:r>
              <a:rPr lang="uk-UA" sz="3600" kern="0" dirty="0">
                <a:latin typeface="Arial" panose="020B0604020202020204" pitchFamily="34" charset="0"/>
                <a:cs typeface="Arial" panose="020B0604020202020204" pitchFamily="34" charset="0"/>
              </a:rPr>
              <a:t>на засіданні Берлінського фізіологічного суспільства </a:t>
            </a:r>
            <a:r>
              <a:rPr lang="uk-UA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доповів</a:t>
            </a:r>
            <a:r>
              <a:rPr lang="uk-UA" sz="3600" kern="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kern="0" dirty="0">
                <a:latin typeface="Arial" panose="020B0604020202020204" pitchFamily="34" charset="0"/>
                <a:cs typeface="Arial" panose="020B0604020202020204" pitchFamily="34" charset="0"/>
              </a:rPr>
              <a:t>збудника туберкульозу </a:t>
            </a:r>
            <a:r>
              <a:rPr lang="ru-RU" sz="3600" kern="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kern="0" dirty="0">
                <a:latin typeface="Arial" panose="020B0604020202020204" pitchFamily="34" charset="0"/>
                <a:cs typeface="Arial" panose="020B0604020202020204" pitchFamily="34" charset="0"/>
              </a:rPr>
              <a:t>мікобактерію туберкульозу</a:t>
            </a:r>
          </a:p>
        </p:txBody>
      </p:sp>
      <p:pic>
        <p:nvPicPr>
          <p:cNvPr id="8" name="Picture 21" descr="96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00" y="3111910"/>
            <a:ext cx="4067757" cy="406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286002" y="6205171"/>
            <a:ext cx="6857998" cy="37945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 </a:t>
            </a:r>
            <a:endParaRPr lang="uk-UA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Всесвітня організація  охорони здоров’я оголосила </a:t>
            </a:r>
            <a:r>
              <a:rPr lang="uk-UA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березня </a:t>
            </a:r>
            <a:r>
              <a:rPr lang="uk-UA" sz="4200" b="1" dirty="0">
                <a:ln w="317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«Всесвітнім днем боротьби з туберкульозом</a:t>
            </a:r>
            <a:r>
              <a:rPr lang="uk-UA" sz="4200" b="1" dirty="0">
                <a:ln w="317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»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355D17FC-D230-4AA2-B774-D4EB9B815734}"/>
              </a:ext>
            </a:extLst>
          </p:cNvPr>
          <p:cNvSpPr/>
          <p:nvPr/>
        </p:nvSpPr>
        <p:spPr>
          <a:xfrm>
            <a:off x="821874" y="430407"/>
            <a:ext cx="2928255" cy="1358172"/>
          </a:xfrm>
          <a:custGeom>
            <a:avLst/>
            <a:gdLst/>
            <a:ahLst/>
            <a:cxnLst/>
            <a:rect l="l" t="t" r="r" b="b"/>
            <a:pathLst>
              <a:path w="2928255" h="1358172">
                <a:moveTo>
                  <a:pt x="0" y="0"/>
                </a:moveTo>
                <a:lnTo>
                  <a:pt x="2928255" y="0"/>
                </a:lnTo>
                <a:lnTo>
                  <a:pt x="2928255" y="1358172"/>
                </a:lnTo>
                <a:lnTo>
                  <a:pt x="0" y="1358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569"/>
            </a:stretch>
          </a:blipFill>
        </p:spPr>
      </p:sp>
      <p:sp>
        <p:nvSpPr>
          <p:cNvPr id="13" name="Прямоугольник 10">
            <a:extLst>
              <a:ext uri="{FF2B5EF4-FFF2-40B4-BE49-F238E27FC236}">
                <a16:creationId xmlns:a16="http://schemas.microsoft.com/office/drawing/2014/main" id="{A7022C95-C6C6-4CE4-963E-15FB44DEB814}"/>
              </a:ext>
            </a:extLst>
          </p:cNvPr>
          <p:cNvSpPr/>
          <p:nvPr/>
        </p:nvSpPr>
        <p:spPr>
          <a:xfrm>
            <a:off x="12453901" y="7251331"/>
            <a:ext cx="4067756" cy="1702238"/>
          </a:xfrm>
          <a:prstGeom prst="rect">
            <a:avLst/>
          </a:prstGeom>
          <a:gradFill rotWithShape="1">
            <a:gsLst>
              <a:gs pos="28000">
                <a:srgbClr val="6BB1C9">
                  <a:tint val="18000"/>
                  <a:satMod val="120000"/>
                  <a:lumMod val="88000"/>
                </a:srgbClr>
              </a:gs>
              <a:gs pos="100000">
                <a:srgbClr val="6BB1C9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6BB1C9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Німецький лікар, лауреат Нобелевської премії Роберт Кох</a:t>
            </a:r>
          </a:p>
        </p:txBody>
      </p:sp>
    </p:spTree>
    <p:extLst>
      <p:ext uri="{BB962C8B-B14F-4D97-AF65-F5344CB8AC3E}">
        <p14:creationId xmlns:p14="http://schemas.microsoft.com/office/powerpoint/2010/main" val="40715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01998" y="616660"/>
            <a:ext cx="10725735" cy="1094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Arial Bold"/>
              </a:rPr>
              <a:t>Що </a:t>
            </a:r>
            <a:r>
              <a:rPr lang="en-US" sz="6000" dirty="0" err="1">
                <a:solidFill>
                  <a:srgbClr val="000000"/>
                </a:solidFill>
                <a:latin typeface="Arial Bold"/>
              </a:rPr>
              <a:t>таке</a:t>
            </a:r>
            <a:r>
              <a:rPr lang="en-US" sz="6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 Bold"/>
              </a:rPr>
              <a:t>туберкульоз</a:t>
            </a:r>
            <a:r>
              <a:rPr lang="en-US" sz="6000" dirty="0">
                <a:solidFill>
                  <a:srgbClr val="000000"/>
                </a:solidFill>
                <a:latin typeface="Arial Bold"/>
              </a:rPr>
              <a:t>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94206" y="3086100"/>
            <a:ext cx="10621594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uk-UA" sz="3600" dirty="0">
                <a:solidFill>
                  <a:srgbClr val="000000"/>
                </a:solidFill>
                <a:latin typeface="Arial"/>
              </a:rPr>
              <a:t>Це інфекційне захворювання, яке викликається мікобактерією туберкульозу – паличкою Коха. </a:t>
            </a:r>
          </a:p>
          <a:p>
            <a:pPr algn="l">
              <a:lnSpc>
                <a:spcPts val="4320"/>
              </a:lnSpc>
            </a:pPr>
            <a:endParaRPr lang="uk-UA" sz="3600" dirty="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4320"/>
              </a:lnSpc>
            </a:pPr>
            <a:r>
              <a:rPr lang="uk-UA" sz="3600" dirty="0">
                <a:solidFill>
                  <a:srgbClr val="000000"/>
                </a:solidFill>
                <a:latin typeface="Arial"/>
              </a:rPr>
              <a:t>Туберкульоз вражає переважно легені, але можливе також ураження всіх інших органів і систем людини, крім волосся і нігтів.</a:t>
            </a:r>
          </a:p>
        </p:txBody>
      </p:sp>
      <p:sp>
        <p:nvSpPr>
          <p:cNvPr id="4" name="Freeform 4"/>
          <p:cNvSpPr/>
          <p:nvPr/>
        </p:nvSpPr>
        <p:spPr>
          <a:xfrm>
            <a:off x="1219200" y="654760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7" y="0"/>
                </a:lnTo>
                <a:lnTo>
                  <a:pt x="2031207" y="942107"/>
                </a:lnTo>
                <a:lnTo>
                  <a:pt x="0" y="942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9"/>
            </a:stretch>
          </a:blipFill>
        </p:spPr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0B4DC2-EBB7-497B-B0A9-DCE53C3D2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8200" y="3283972"/>
            <a:ext cx="4802843" cy="39910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6200" y="808576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7" y="0"/>
                </a:lnTo>
                <a:lnTo>
                  <a:pt x="2031207" y="942107"/>
                </a:lnTo>
                <a:lnTo>
                  <a:pt x="0" y="942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0212" y="3009900"/>
            <a:ext cx="1216173" cy="3850247"/>
          </a:xfrm>
          <a:custGeom>
            <a:avLst/>
            <a:gdLst/>
            <a:ahLst/>
            <a:cxnLst/>
            <a:rect l="l" t="t" r="r" b="b"/>
            <a:pathLst>
              <a:path w="1386740" h="4650651">
                <a:moveTo>
                  <a:pt x="0" y="0"/>
                </a:moveTo>
                <a:lnTo>
                  <a:pt x="1386740" y="0"/>
                </a:lnTo>
                <a:lnTo>
                  <a:pt x="1386740" y="4650651"/>
                </a:lnTo>
                <a:lnTo>
                  <a:pt x="0" y="4650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478000" y="6210300"/>
            <a:ext cx="2910759" cy="2971800"/>
          </a:xfrm>
          <a:custGeom>
            <a:avLst/>
            <a:gdLst/>
            <a:ahLst/>
            <a:cxnLst/>
            <a:rect l="l" t="t" r="r" b="b"/>
            <a:pathLst>
              <a:path w="3158913" h="3604569">
                <a:moveTo>
                  <a:pt x="0" y="0"/>
                </a:moveTo>
                <a:lnTo>
                  <a:pt x="3158913" y="0"/>
                </a:lnTo>
                <a:lnTo>
                  <a:pt x="3158913" y="3604569"/>
                </a:lnTo>
                <a:lnTo>
                  <a:pt x="0" y="36045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709740" y="670858"/>
            <a:ext cx="15329044" cy="1094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Arial Bold"/>
              </a:rPr>
              <a:t>Як </a:t>
            </a:r>
            <a:r>
              <a:rPr lang="en-US" sz="6000" dirty="0" err="1">
                <a:solidFill>
                  <a:srgbClr val="000000"/>
                </a:solidFill>
                <a:latin typeface="Arial Bold"/>
              </a:rPr>
              <a:t>можна</a:t>
            </a:r>
            <a:r>
              <a:rPr lang="en-US" sz="6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 Bold"/>
              </a:rPr>
              <a:t>заразатись</a:t>
            </a:r>
            <a:r>
              <a:rPr lang="en-US" sz="6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 Bold"/>
              </a:rPr>
              <a:t>туберкульозом</a:t>
            </a:r>
            <a:r>
              <a:rPr lang="en-US" sz="6000" dirty="0">
                <a:solidFill>
                  <a:srgbClr val="000000"/>
                </a:solidFill>
                <a:latin typeface="Arial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74629" y="2476500"/>
            <a:ext cx="12877800" cy="5565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0000"/>
                </a:solidFill>
                <a:latin typeface="Arial"/>
              </a:rPr>
              <a:t>Основний </a:t>
            </a:r>
            <a:r>
              <a:rPr lang="en-US" sz="3600" dirty="0" err="1">
                <a:solidFill>
                  <a:srgbClr val="000000"/>
                </a:solidFill>
                <a:latin typeface="Arial"/>
              </a:rPr>
              <a:t>шлях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передачі </a:t>
            </a:r>
            <a:r>
              <a:rPr lang="en-US" sz="3600" dirty="0" err="1">
                <a:solidFill>
                  <a:srgbClr val="000000"/>
                </a:solidFill>
                <a:latin typeface="Arial"/>
              </a:rPr>
              <a:t>збудника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</a:t>
            </a:r>
            <a:r>
              <a:rPr lang="uk-UA" sz="3600" dirty="0">
                <a:solidFill>
                  <a:srgbClr val="000000"/>
                </a:solidFill>
                <a:latin typeface="Arial"/>
              </a:rPr>
              <a:t>- 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п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/>
              </a:rPr>
              <a:t>овітряний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endParaRPr lang="uk-UA" sz="3600" b="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 algn="l">
              <a:lnSpc>
                <a:spcPts val="432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3600" b="1" dirty="0">
                <a:solidFill>
                  <a:srgbClr val="000000"/>
                </a:solidFill>
                <a:latin typeface="Arial"/>
              </a:rPr>
              <a:t>Поширення</a:t>
            </a:r>
            <a:r>
              <a:rPr lang="uk-UA" sz="3600" dirty="0">
                <a:solidFill>
                  <a:srgbClr val="000000"/>
                </a:solidFill>
                <a:latin typeface="Arial"/>
              </a:rPr>
              <a:t> туберкульозу </a:t>
            </a:r>
            <a:r>
              <a:rPr lang="uk-UA" sz="3600" b="1" dirty="0">
                <a:latin typeface="Arial"/>
              </a:rPr>
              <a:t>відбувається </a:t>
            </a:r>
            <a:r>
              <a:rPr lang="uk-UA" sz="3600" dirty="0">
                <a:solidFill>
                  <a:srgbClr val="000000"/>
                </a:solidFill>
                <a:latin typeface="Arial"/>
              </a:rPr>
              <a:t>під </a:t>
            </a:r>
            <a:r>
              <a:rPr lang="uk-UA" sz="3600" dirty="0">
                <a:latin typeface="Arial"/>
              </a:rPr>
              <a:t>час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uk-UA" sz="3600" dirty="0">
                <a:latin typeface="Arial"/>
              </a:rPr>
              <a:t>кашлю, чхання, гучної розмови або сміху</a:t>
            </a:r>
            <a:endParaRPr lang="en-US" sz="3600" dirty="0">
              <a:latin typeface="Arial"/>
            </a:endParaRPr>
          </a:p>
          <a:p>
            <a:pPr algn="l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3600" dirty="0">
                <a:solidFill>
                  <a:srgbClr val="000000"/>
                </a:solidFill>
                <a:latin typeface="Arial"/>
              </a:rPr>
              <a:t>Туберкульоз </a:t>
            </a:r>
            <a:r>
              <a:rPr lang="uk-UA" sz="3600" b="1" dirty="0">
                <a:solidFill>
                  <a:srgbClr val="000000"/>
                </a:solidFill>
                <a:latin typeface="Arial"/>
              </a:rPr>
              <a:t>не передається </a:t>
            </a:r>
            <a:r>
              <a:rPr lang="uk-UA" sz="3600" dirty="0">
                <a:solidFill>
                  <a:srgbClr val="000000"/>
                </a:solidFill>
                <a:latin typeface="Arial"/>
              </a:rPr>
              <a:t>через:</a:t>
            </a:r>
          </a:p>
          <a:p>
            <a:pPr marL="1028700" lvl="1" indent="-57150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rgbClr val="000000"/>
                </a:solidFill>
                <a:latin typeface="Arial"/>
              </a:rPr>
              <a:t>рукостискання</a:t>
            </a:r>
          </a:p>
          <a:p>
            <a:pPr marL="1028700" lvl="1" indent="-57150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rgbClr val="000000"/>
                </a:solidFill>
                <a:latin typeface="Arial"/>
              </a:rPr>
              <a:t>воду та їжу</a:t>
            </a:r>
          </a:p>
          <a:p>
            <a:pPr marL="1028700" lvl="1" indent="-57150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rgbClr val="000000"/>
                </a:solidFill>
                <a:latin typeface="Arial"/>
              </a:rPr>
              <a:t>спільне користування посудом </a:t>
            </a:r>
          </a:p>
          <a:p>
            <a:pPr marL="1028700" lvl="1" indent="-57150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rgbClr val="000000"/>
                </a:solidFill>
                <a:latin typeface="Arial"/>
              </a:rPr>
              <a:t>поцілунки</a:t>
            </a:r>
            <a:endParaRPr lang="en-US" sz="36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6200" y="808576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7" y="0"/>
                </a:lnTo>
                <a:lnTo>
                  <a:pt x="2031207" y="942107"/>
                </a:lnTo>
                <a:lnTo>
                  <a:pt x="0" y="942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01587" y="2811969"/>
            <a:ext cx="5388631" cy="4312732"/>
          </a:xfrm>
          <a:custGeom>
            <a:avLst/>
            <a:gdLst/>
            <a:ahLst/>
            <a:cxnLst/>
            <a:rect l="l" t="t" r="r" b="b"/>
            <a:pathLst>
              <a:path w="5941575" h="4797131">
                <a:moveTo>
                  <a:pt x="0" y="0"/>
                </a:moveTo>
                <a:lnTo>
                  <a:pt x="5941575" y="0"/>
                </a:lnTo>
                <a:lnTo>
                  <a:pt x="5941575" y="4797131"/>
                </a:lnTo>
                <a:lnTo>
                  <a:pt x="0" y="479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223607" y="730452"/>
            <a:ext cx="14911431" cy="1094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Arial Bold"/>
              </a:rPr>
              <a:t>Хто може захворіти на туберкульоз?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0600" y="2895025"/>
            <a:ext cx="12126601" cy="7236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uk-UA" sz="3600" dirty="0">
                <a:solidFill>
                  <a:srgbClr val="000000"/>
                </a:solidFill>
                <a:latin typeface="Arial Bold"/>
              </a:rPr>
              <a:t>На туберкульоз може захворіти будь-хто, </a:t>
            </a:r>
          </a:p>
          <a:p>
            <a:pPr algn="l">
              <a:lnSpc>
                <a:spcPts val="4320"/>
              </a:lnSpc>
            </a:pPr>
            <a:r>
              <a:rPr lang="uk-UA" sz="3600" dirty="0">
                <a:solidFill>
                  <a:srgbClr val="000000"/>
                </a:solidFill>
                <a:latin typeface="Arial Bold"/>
              </a:rPr>
              <a:t>незалежно від статті, віку, статусу, статків, професії </a:t>
            </a:r>
          </a:p>
          <a:p>
            <a:pPr algn="l">
              <a:lnSpc>
                <a:spcPts val="4320"/>
              </a:lnSpc>
            </a:pPr>
            <a:endParaRPr lang="uk-UA" sz="3600" dirty="0">
              <a:solidFill>
                <a:srgbClr val="000000"/>
              </a:solidFill>
              <a:latin typeface="Arial"/>
            </a:endParaRPr>
          </a:p>
          <a:p>
            <a:pPr marL="11430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Проте найбільша сприйнятливість до туберкульозу </a:t>
            </a:r>
          </a:p>
          <a:p>
            <a:pPr marL="914400"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у дітей молодшого віку</a:t>
            </a:r>
          </a:p>
          <a:p>
            <a:pPr marL="914400"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у осіб старше 65 років</a:t>
            </a:r>
          </a:p>
          <a:p>
            <a:pPr marL="914400"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людей зі зниженим імунітетом </a:t>
            </a:r>
          </a:p>
          <a:p>
            <a:pPr marL="914400"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осіб, що мають цукровий діабет,  ВІЛ-інфекцію</a:t>
            </a:r>
          </a:p>
          <a:p>
            <a:pPr marL="914400"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контактних з особою, хворою на туберкульоз</a:t>
            </a:r>
          </a:p>
          <a:p>
            <a:pPr algn="l">
              <a:lnSpc>
                <a:spcPts val="4320"/>
              </a:lnSpc>
              <a:spcBef>
                <a:spcPts val="1200"/>
              </a:spcBef>
              <a:spcAft>
                <a:spcPts val="600"/>
              </a:spcAft>
            </a:pPr>
            <a:endParaRPr lang="en-US" sz="3600" dirty="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уберкульоз: причини, симптоми, діагностика та лікування ...">
            <a:extLst>
              <a:ext uri="{FF2B5EF4-FFF2-40B4-BE49-F238E27FC236}">
                <a16:creationId xmlns:a16="http://schemas.microsoft.com/office/drawing/2014/main" id="{5F299A4F-361F-4AB6-B499-D1CEC6C047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33412"/>
            <a:ext cx="13968976" cy="92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2">
            <a:extLst>
              <a:ext uri="{FF2B5EF4-FFF2-40B4-BE49-F238E27FC236}">
                <a16:creationId xmlns:a16="http://schemas.microsoft.com/office/drawing/2014/main" id="{DBF78A4C-FFAD-4781-8C3B-55EEE6F8EDBA}"/>
              </a:ext>
            </a:extLst>
          </p:cNvPr>
          <p:cNvSpPr/>
          <p:nvPr/>
        </p:nvSpPr>
        <p:spPr>
          <a:xfrm>
            <a:off x="381000" y="633412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7" y="0"/>
                </a:lnTo>
                <a:lnTo>
                  <a:pt x="2031207" y="942107"/>
                </a:lnTo>
                <a:lnTo>
                  <a:pt x="0" y="942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9"/>
            </a:stretch>
          </a:blipFill>
        </p:spPr>
      </p:sp>
    </p:spTree>
    <p:extLst>
      <p:ext uri="{BB962C8B-B14F-4D97-AF65-F5344CB8AC3E}">
        <p14:creationId xmlns:p14="http://schemas.microsoft.com/office/powerpoint/2010/main" val="143344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07040" y="610787"/>
            <a:ext cx="13680717" cy="1094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Arial Bold"/>
              </a:rPr>
              <a:t>Як </a:t>
            </a:r>
            <a:r>
              <a:rPr lang="en-US" sz="6000" dirty="0" err="1">
                <a:solidFill>
                  <a:srgbClr val="000000"/>
                </a:solidFill>
                <a:latin typeface="Arial Bold"/>
              </a:rPr>
              <a:t>діагностується</a:t>
            </a:r>
            <a:r>
              <a:rPr lang="en-US" sz="6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 Bold"/>
              </a:rPr>
              <a:t>туберкульоз</a:t>
            </a:r>
            <a:r>
              <a:rPr lang="en-US" sz="6000" dirty="0">
                <a:solidFill>
                  <a:srgbClr val="000000"/>
                </a:solidFill>
                <a:latin typeface="Arial Bold"/>
              </a:rPr>
              <a:t>?</a:t>
            </a:r>
          </a:p>
        </p:txBody>
      </p:sp>
      <p:sp>
        <p:nvSpPr>
          <p:cNvPr id="3" name="Freeform 3"/>
          <p:cNvSpPr/>
          <p:nvPr/>
        </p:nvSpPr>
        <p:spPr>
          <a:xfrm>
            <a:off x="1366200" y="808576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7" y="0"/>
                </a:lnTo>
                <a:lnTo>
                  <a:pt x="2031207" y="942107"/>
                </a:lnTo>
                <a:lnTo>
                  <a:pt x="0" y="942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90600" y="2543174"/>
            <a:ext cx="13039022" cy="4883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uk-UA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Основними дослідженнями є: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огляд у лікаря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ікроскопічне дослідження мокротиння 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рентгенологічне обстеження органів грудної клітки. </a:t>
            </a:r>
          </a:p>
          <a:p>
            <a:pPr algn="l">
              <a:lnSpc>
                <a:spcPct val="150000"/>
              </a:lnSpc>
            </a:pPr>
            <a:r>
              <a:rPr lang="uk-UA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Обсяг дослідження визначає лікар. </a:t>
            </a:r>
          </a:p>
          <a:p>
            <a:pPr algn="l">
              <a:lnSpc>
                <a:spcPct val="150000"/>
              </a:lnSpc>
            </a:pPr>
            <a:r>
              <a:rPr lang="uk-UA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Ваше завдання – вчасно до нього звернутися.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FE6A2C-9F15-4EB3-8F31-269CBC40D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7284" y="4892859"/>
            <a:ext cx="4960757" cy="49607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D2E891-F9A8-49CC-BC89-6446DC98FB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073"/>
          <a:stretch/>
        </p:blipFill>
        <p:spPr>
          <a:xfrm>
            <a:off x="12954000" y="1852446"/>
            <a:ext cx="3619500" cy="28929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" y="661691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7" y="0"/>
                </a:lnTo>
                <a:lnTo>
                  <a:pt x="2031207" y="942107"/>
                </a:lnTo>
                <a:lnTo>
                  <a:pt x="0" y="942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999400" y="5372100"/>
            <a:ext cx="3688357" cy="4114800"/>
          </a:xfrm>
          <a:custGeom>
            <a:avLst/>
            <a:gdLst/>
            <a:ahLst/>
            <a:cxnLst/>
            <a:rect l="l" t="t" r="r" b="b"/>
            <a:pathLst>
              <a:path w="3688357" h="4114800">
                <a:moveTo>
                  <a:pt x="0" y="0"/>
                </a:moveTo>
                <a:lnTo>
                  <a:pt x="3688357" y="0"/>
                </a:lnTo>
                <a:lnTo>
                  <a:pt x="3688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504817" y="2595359"/>
            <a:ext cx="2338761" cy="2091573"/>
          </a:xfrm>
          <a:custGeom>
            <a:avLst/>
            <a:gdLst/>
            <a:ahLst/>
            <a:cxnLst/>
            <a:rect l="l" t="t" r="r" b="b"/>
            <a:pathLst>
              <a:path w="2919416" h="2262548">
                <a:moveTo>
                  <a:pt x="0" y="0"/>
                </a:moveTo>
                <a:lnTo>
                  <a:pt x="2919417" y="0"/>
                </a:lnTo>
                <a:lnTo>
                  <a:pt x="2919417" y="2262547"/>
                </a:lnTo>
                <a:lnTo>
                  <a:pt x="0" y="22625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007040" y="610787"/>
            <a:ext cx="13680717" cy="1094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Arial Bold"/>
              </a:rPr>
              <a:t>Чи лікується туберкульоз?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7737" y="2595359"/>
            <a:ext cx="13051663" cy="610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Так! </a:t>
            </a: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k-UA" sz="40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Туберкульоз виліковний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432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Успіх лікування залежить від:</a:t>
            </a:r>
          </a:p>
          <a:p>
            <a:pPr marL="1485900" lvl="2" indent="-571500">
              <a:lnSpc>
                <a:spcPts val="432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вчасно розпочатого прийому ефективних ліків</a:t>
            </a:r>
          </a:p>
          <a:p>
            <a:pPr marL="1485900" lvl="2" indent="-571500">
              <a:lnSpc>
                <a:spcPts val="432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дисципліни пацієнтів</a:t>
            </a:r>
          </a:p>
          <a:p>
            <a:pPr marL="1485900" lvl="2" indent="-571500">
              <a:lnSpc>
                <a:spcPts val="432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дотриманні всіх рекомендацій лікаря</a:t>
            </a:r>
          </a:p>
          <a:p>
            <a:pPr marL="1485900" lvl="2" indent="-571500">
              <a:lnSpc>
                <a:spcPts val="432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регулярного прийому ліків.</a:t>
            </a:r>
          </a:p>
          <a:p>
            <a:pPr algn="l">
              <a:lnSpc>
                <a:spcPts val="432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Лікування туберкульозу в Україні безоплатне </a:t>
            </a:r>
          </a:p>
          <a:p>
            <a:pPr algn="l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0" y="411956"/>
            <a:ext cx="9520572" cy="1714500"/>
          </a:xfrm>
        </p:spPr>
        <p:txBody>
          <a:bodyPr>
            <a:normAutofit/>
          </a:bodyPr>
          <a:lstStyle/>
          <a:p>
            <a:pPr algn="l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Профілактика туберкульозу</a:t>
            </a:r>
          </a:p>
        </p:txBody>
      </p:sp>
      <p:sp>
        <p:nvSpPr>
          <p:cNvPr id="7" name="TextovéPole 2">
            <a:extLst>
              <a:ext uri="{FF2B5EF4-FFF2-40B4-BE49-F238E27FC236}">
                <a16:creationId xmlns:a16="http://schemas.microsoft.com/office/drawing/2014/main" id="{DC8879BE-15AA-AA9F-098E-4920674B4D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6199" y="2554435"/>
            <a:ext cx="13486605" cy="6330654"/>
          </a:xfrm>
          <a:prstGeom prst="rect">
            <a:avLst/>
          </a:prstGeom>
        </p:spPr>
        <p:txBody>
          <a:bodyPr vert="horz" lIns="137160" tIns="68580" rIns="137160" bIns="68580" rtlCol="0">
            <a:normAutofit fontScale="77500" lnSpcReduction="20000"/>
          </a:bodyPr>
          <a:lstStyle/>
          <a:p>
            <a:pPr marL="685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4100" dirty="0">
                <a:latin typeface="Arial" panose="020B0604020202020204" pitchFamily="34" charset="0"/>
                <a:cs typeface="Arial" panose="020B0604020202020204" pitchFamily="34" charset="0"/>
              </a:rPr>
              <a:t>Методом ефективної профілактики у дітей є вакцинація протитуберкульозною вакциною БЦЖ</a:t>
            </a:r>
          </a:p>
          <a:p>
            <a:pPr marL="685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Щеплення БЦЖ в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роблять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немовлятам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на 3 день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endParaRPr lang="ru-RU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4100" dirty="0">
                <a:latin typeface="Arial" panose="020B0604020202020204" pitchFamily="34" charset="0"/>
                <a:cs typeface="Arial" panose="020B0604020202020204" pitchFamily="34" charset="0"/>
              </a:rPr>
              <a:t>Важливою складовою профілактики туберкульозу є дотримання правил особистої гігієни, етикету кашлю, прибирання у приміщеннях</a:t>
            </a:r>
          </a:p>
          <a:p>
            <a:pPr marL="685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Особам, з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підвищеного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ризику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раз на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проходити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обстеження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сімейного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лікаря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, та за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рекомендацією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робити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флюорографію</a:t>
            </a:r>
            <a:endParaRPr lang="ru-RU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endParaRPr lang="en-US" sz="3000" dirty="0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44B7699F-A011-47D3-A7F3-558E7F7B6699}"/>
              </a:ext>
            </a:extLst>
          </p:cNvPr>
          <p:cNvSpPr/>
          <p:nvPr/>
        </p:nvSpPr>
        <p:spPr>
          <a:xfrm>
            <a:off x="1219200" y="798153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7" y="0"/>
                </a:lnTo>
                <a:lnTo>
                  <a:pt x="2031207" y="942106"/>
                </a:lnTo>
                <a:lnTo>
                  <a:pt x="0" y="942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69"/>
            </a:stretch>
          </a:blipFill>
        </p:spPr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3EB4BB-751D-4388-A1B0-74C53D962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95" y="2168239"/>
            <a:ext cx="3275805" cy="32758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17F34D-77FE-4533-A9DF-F0798557C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95" y="6483141"/>
            <a:ext cx="2839636" cy="24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75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416</Words>
  <Application>Microsoft Office PowerPoint</Application>
  <PresentationFormat>Довільний</PresentationFormat>
  <Paragraphs>83</Paragraphs>
  <Slides>13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1" baseType="lpstr">
      <vt:lpstr>Calibri</vt:lpstr>
      <vt:lpstr>Wingdings</vt:lpstr>
      <vt:lpstr>Monotype Corsiva</vt:lpstr>
      <vt:lpstr>Arial</vt:lpstr>
      <vt:lpstr>Arimo Bold</vt:lpstr>
      <vt:lpstr>Comic Sans MS</vt:lpstr>
      <vt:lpstr>Arial Bold</vt:lpstr>
      <vt:lpstr>Office Theme</vt:lpstr>
      <vt:lpstr>Презентація PowerPoint</vt:lpstr>
      <vt:lpstr>Історичні дані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Профілактика туберкульозу</vt:lpstr>
      <vt:lpstr>Презентація PowerPoint</vt:lpstr>
      <vt:lpstr>Етикет кашлю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Презентація_ТБ.pptx</dc:title>
  <dc:creator>Admin</dc:creator>
  <cp:lastModifiedBy>Валерий Майборода</cp:lastModifiedBy>
  <cp:revision>15</cp:revision>
  <dcterms:created xsi:type="dcterms:W3CDTF">2006-08-16T00:00:00Z</dcterms:created>
  <dcterms:modified xsi:type="dcterms:W3CDTF">2024-03-20T09:51:03Z</dcterms:modified>
  <dc:identifier>DAF_Y_xo3JU</dc:identifier>
</cp:coreProperties>
</file>